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6858000" cy="9144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236" y="-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652120"/>
            <a:ext cx="36290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6512"/>
            <a:ext cx="6759640" cy="18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35697"/>
            <a:ext cx="6453336" cy="257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55976"/>
            <a:ext cx="6669360" cy="119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88640" y="5364088"/>
            <a:ext cx="2088232" cy="338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dirty="0" err="1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sql</a:t>
            </a:r>
            <a:r>
              <a:rPr lang="zh-CN" altLang="en-US" sz="16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语句执行顺序</a:t>
            </a:r>
            <a:endParaRPr lang="zh-CN" altLang="en-US" sz="1600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8920" y="5292080"/>
            <a:ext cx="39624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624" y="8172400"/>
            <a:ext cx="54197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圆角矩形 8"/>
          <p:cNvSpPr/>
          <p:nvPr/>
        </p:nvSpPr>
        <p:spPr>
          <a:xfrm>
            <a:off x="44624" y="7956376"/>
            <a:ext cx="1700808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latin typeface="+mj-ea"/>
                <a:ea typeface="+mj-ea"/>
              </a:rPr>
              <a:t>数据库命名规范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0688" y="7020272"/>
            <a:ext cx="27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select  @@</a:t>
            </a:r>
            <a:r>
              <a:rPr lang="en-US" altLang="zh-CN" sz="1600" b="1" dirty="0" err="1" smtClean="0"/>
              <a:t>global.tx_isolation</a:t>
            </a:r>
            <a:endParaRPr lang="zh-CN" altLang="en-US" sz="16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694487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2696" y="2051720"/>
            <a:ext cx="5832648" cy="1015663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第三级别是指对方修改了数据，这个操作跟我隔离开了，我还是读到原有的比如</a:t>
            </a:r>
            <a:r>
              <a:rPr lang="en-US" altLang="zh-CN" sz="15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14</a:t>
            </a:r>
            <a:r>
              <a:rPr lang="zh-CN" altLang="en-US" sz="15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条数据，即使对方删除了几条，我还是读到</a:t>
            </a:r>
            <a:r>
              <a:rPr lang="en-US" altLang="zh-CN" sz="15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14</a:t>
            </a:r>
            <a:r>
              <a:rPr lang="zh-CN" altLang="en-US" sz="15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条</a:t>
            </a:r>
            <a:endParaRPr lang="en-US" altLang="zh-CN" sz="15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5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实际读到的是幻像，是一个备份</a:t>
            </a:r>
            <a:endParaRPr lang="en-US" altLang="zh-CN" sz="1500" b="1" dirty="0" smtClean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sz="1500" b="1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80" y="2915816"/>
            <a:ext cx="40005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73646" y="5614020"/>
            <a:ext cx="3645024" cy="32316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设置第四级别</a:t>
            </a:r>
            <a:endParaRPr lang="zh-CN" altLang="en-US" sz="15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83968"/>
            <a:ext cx="6669360" cy="140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b="23444"/>
          <a:stretch>
            <a:fillRect/>
          </a:stretch>
        </p:blipFill>
        <p:spPr bwMode="auto">
          <a:xfrm>
            <a:off x="188640" y="6444208"/>
            <a:ext cx="666936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672" y="4067944"/>
            <a:ext cx="2133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68760" y="5940152"/>
            <a:ext cx="48387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7839075"/>
            <a:ext cx="61055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0" y="7524328"/>
            <a:ext cx="1196752" cy="32316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5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索引</a:t>
            </a:r>
            <a:endParaRPr lang="zh-CN" altLang="en-US" sz="15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625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899592"/>
            <a:ext cx="5832648" cy="553998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该字段很少</a:t>
            </a:r>
            <a:r>
              <a:rPr lang="en-US" altLang="zh-CN" sz="15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DML</a:t>
            </a:r>
            <a:r>
              <a:rPr lang="zh-CN" altLang="en-US" sz="15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，数据的更改操作，就可以添加索引，因为数据经常变更，索引也得跟着变，数据很少更改才适合添加索引</a:t>
            </a:r>
            <a:endParaRPr lang="zh-CN" altLang="en-US" sz="1500" b="1" dirty="0">
              <a:solidFill>
                <a:srgbClr val="00B0F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47664"/>
            <a:ext cx="43148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24" y="2627784"/>
            <a:ext cx="6768752" cy="1317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648" y="3923928"/>
            <a:ext cx="50673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788024"/>
            <a:ext cx="6858000" cy="19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2978"/>
            <a:ext cx="47625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16016"/>
            <a:ext cx="6599237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4320843"/>
            <a:ext cx="5832648" cy="32316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500" b="1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乐观锁含义</a:t>
            </a:r>
            <a:endParaRPr lang="zh-CN" altLang="en-US" sz="1500" b="1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380312"/>
            <a:ext cx="61436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23651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 smtClean="0"/>
              <a:t>数据库本身不支持中文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9512"/>
            <a:ext cx="6858000" cy="117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896062"/>
            <a:ext cx="6857999" cy="3612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0" y="1403648"/>
            <a:ext cx="6453336" cy="43204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dirty="0" err="1" smtClean="0">
                <a:latin typeface="+mj-ea"/>
                <a:ea typeface="+mj-ea"/>
              </a:rPr>
              <a:t>MySQL</a:t>
            </a:r>
            <a:r>
              <a:rPr lang="zh-CN" altLang="en-US" sz="1400" dirty="0" smtClean="0">
                <a:latin typeface="+mj-ea"/>
                <a:ea typeface="+mj-ea"/>
              </a:rPr>
              <a:t>中</a:t>
            </a:r>
            <a:r>
              <a:rPr lang="en-US" altLang="zh-CN" sz="1400" dirty="0" smtClean="0">
                <a:latin typeface="+mj-ea"/>
                <a:ea typeface="+mj-ea"/>
              </a:rPr>
              <a:t>select</a:t>
            </a:r>
            <a:r>
              <a:rPr lang="zh-CN" altLang="en-US" sz="1400" dirty="0" smtClean="0">
                <a:latin typeface="+mj-ea"/>
                <a:ea typeface="+mj-ea"/>
              </a:rPr>
              <a:t>后面跟具体数据如</a:t>
            </a:r>
            <a:r>
              <a:rPr lang="en-US" altLang="zh-CN" sz="1400" dirty="0" smtClean="0">
                <a:latin typeface="+mj-ea"/>
                <a:ea typeface="+mj-ea"/>
              </a:rPr>
              <a:t>’</a:t>
            </a:r>
            <a:r>
              <a:rPr lang="en-US" altLang="zh-CN" sz="1400" dirty="0" err="1" smtClean="0">
                <a:latin typeface="+mj-ea"/>
                <a:ea typeface="+mj-ea"/>
              </a:rPr>
              <a:t>abc</a:t>
            </a:r>
            <a:r>
              <a:rPr lang="en-US" altLang="zh-CN" sz="1400" dirty="0" smtClean="0">
                <a:latin typeface="+mj-ea"/>
                <a:ea typeface="+mj-ea"/>
              </a:rPr>
              <a:t>’</a:t>
            </a:r>
            <a:r>
              <a:rPr lang="zh-CN" altLang="en-US" sz="1400" dirty="0" smtClean="0">
                <a:latin typeface="+mj-ea"/>
                <a:ea typeface="+mj-ea"/>
              </a:rPr>
              <a:t>时的情况，注意一般是跟字段</a:t>
            </a:r>
            <a:r>
              <a:rPr lang="en-US" altLang="zh-CN" sz="1400" dirty="0" smtClean="0">
                <a:latin typeface="+mj-ea"/>
                <a:ea typeface="+mj-ea"/>
              </a:rPr>
              <a:t>(</a:t>
            </a:r>
            <a:r>
              <a:rPr lang="zh-CN" altLang="en-US" sz="1400" dirty="0" smtClean="0">
                <a:latin typeface="+mj-ea"/>
                <a:ea typeface="+mj-ea"/>
              </a:rPr>
              <a:t>变量名</a:t>
            </a:r>
            <a:r>
              <a:rPr lang="en-US" altLang="zh-CN" sz="1400" dirty="0" smtClean="0">
                <a:latin typeface="+mj-ea"/>
                <a:ea typeface="+mj-ea"/>
              </a:rPr>
              <a:t>)</a:t>
            </a:r>
            <a:r>
              <a:rPr lang="en-US" altLang="zh-CN" sz="1400" dirty="0" err="1" smtClean="0">
                <a:latin typeface="+mj-ea"/>
                <a:ea typeface="+mj-ea"/>
              </a:rPr>
              <a:t>ename</a:t>
            </a:r>
            <a:r>
              <a:rPr lang="zh-CN" altLang="en-US" sz="1400" dirty="0" smtClean="0">
                <a:latin typeface="+mj-ea"/>
                <a:ea typeface="+mj-ea"/>
              </a:rPr>
              <a:t>等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0" y="6012160"/>
            <a:ext cx="2996952" cy="2880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sz="1400" b="1" dirty="0" smtClean="0">
                <a:latin typeface="+mj-ea"/>
                <a:ea typeface="+mj-ea"/>
              </a:rPr>
              <a:t>date</a:t>
            </a:r>
            <a:r>
              <a:rPr lang="zh-CN" altLang="en-US" sz="1400" b="1" dirty="0" smtClean="0">
                <a:latin typeface="+mj-ea"/>
                <a:ea typeface="+mj-ea"/>
              </a:rPr>
              <a:t>和</a:t>
            </a:r>
            <a:r>
              <a:rPr lang="en-US" altLang="zh-CN" sz="1400" b="1" dirty="0" err="1" smtClean="0">
                <a:latin typeface="+mj-ea"/>
                <a:ea typeface="+mj-ea"/>
              </a:rPr>
              <a:t>datetime</a:t>
            </a:r>
            <a:r>
              <a:rPr lang="zh-CN" altLang="en-US" sz="1400" b="1" dirty="0" smtClean="0">
                <a:latin typeface="+mj-ea"/>
                <a:ea typeface="+mj-ea"/>
              </a:rPr>
              <a:t>的区别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37" y="6372201"/>
            <a:ext cx="5712619" cy="27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82" y="5234930"/>
            <a:ext cx="6858000" cy="67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3528"/>
            <a:ext cx="61817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91880"/>
            <a:ext cx="68580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8640" y="3131840"/>
            <a:ext cx="2088232" cy="338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group by </a:t>
            </a:r>
            <a:r>
              <a:rPr lang="zh-CN" altLang="en-US" sz="16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注意问题</a:t>
            </a:r>
            <a:endParaRPr lang="zh-CN" altLang="en-US" sz="1600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004048"/>
            <a:ext cx="3573016" cy="155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948265"/>
            <a:ext cx="3686637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" y="4778499"/>
            <a:ext cx="2088232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每个岗位最高工资</a:t>
            </a:r>
            <a:endParaRPr lang="zh-CN" altLang="en-US" sz="1600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632" y="6588224"/>
            <a:ext cx="2088232" cy="3231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5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多个自多分组范例</a:t>
            </a:r>
            <a:endParaRPr lang="zh-CN" altLang="en-US" sz="15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10901"/>
          <a:stretch>
            <a:fillRect/>
          </a:stretch>
        </p:blipFill>
        <p:spPr bwMode="auto">
          <a:xfrm>
            <a:off x="0" y="478185"/>
            <a:ext cx="673258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t="37493"/>
          <a:stretch>
            <a:fillRect/>
          </a:stretch>
        </p:blipFill>
        <p:spPr bwMode="auto">
          <a:xfrm>
            <a:off x="0" y="2926457"/>
            <a:ext cx="6858000" cy="24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3214489"/>
            <a:ext cx="60195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使用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having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，执行在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group by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之后，即分组分完之后，有小于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2900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的，</a:t>
            </a: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然后再用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having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过滤，效率低，不如直接用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where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过滤，先找出小于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2900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的</a:t>
            </a: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因为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where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执行顺序在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group by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仿宋" pitchFamily="49" charset="-122"/>
                <a:ea typeface="仿宋" pitchFamily="49" charset="-122"/>
              </a:rPr>
              <a:t>之前</a:t>
            </a: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endParaRPr lang="zh-CN" altLang="en-US" sz="1400" b="1" dirty="0">
              <a:solidFill>
                <a:schemeClr val="accent6">
                  <a:lumMod val="75000"/>
                </a:schemeClr>
              </a:solidFill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632" y="4006577"/>
            <a:ext cx="59436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438625"/>
            <a:ext cx="68770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179512"/>
            <a:ext cx="6858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找出每个部门最高工资，平均工资，注意</a:t>
            </a:r>
            <a:r>
              <a:rPr lang="en-US" altLang="zh-CN" sz="1600" b="1" dirty="0" err="1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having,where</a:t>
            </a:r>
            <a:r>
              <a:rPr lang="zh-CN" altLang="en-US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用法的区别</a:t>
            </a:r>
            <a:endParaRPr lang="zh-CN" altLang="en-US" sz="16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6371"/>
            <a:ext cx="6858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distinct</a:t>
            </a:r>
            <a:r>
              <a:rPr lang="zh-CN" altLang="en-US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用法</a:t>
            </a:r>
            <a:endParaRPr lang="zh-CN" altLang="en-US" sz="16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5677"/>
            <a:ext cx="42576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83968"/>
            <a:ext cx="6669360" cy="213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876256"/>
            <a:ext cx="6597352" cy="156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444208"/>
            <a:ext cx="2276872" cy="338554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内连接，外连接区别</a:t>
            </a:r>
            <a:endParaRPr lang="zh-CN" altLang="en-US" sz="1600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16" y="179512"/>
            <a:ext cx="53340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2276872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rgbClr val="00B050"/>
                </a:solidFill>
                <a:latin typeface="楷体" pitchFamily="49" charset="-122"/>
                <a:ea typeface="楷体" pitchFamily="49" charset="-122"/>
              </a:rPr>
              <a:t>外连接分类</a:t>
            </a:r>
            <a:endParaRPr lang="zh-CN" altLang="en-US" sz="1600" b="1" dirty="0">
              <a:solidFill>
                <a:srgbClr val="00B05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59632"/>
            <a:ext cx="2276872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嵌套查询</a:t>
            </a:r>
            <a:r>
              <a:rPr lang="en-US" altLang="zh-CN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也叫子查询</a:t>
            </a:r>
            <a:endParaRPr lang="zh-CN" altLang="en-US" sz="16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13345"/>
          <a:stretch>
            <a:fillRect/>
          </a:stretch>
        </p:blipFill>
        <p:spPr bwMode="auto">
          <a:xfrm>
            <a:off x="0" y="1619672"/>
            <a:ext cx="49530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79912"/>
            <a:ext cx="57340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788024"/>
            <a:ext cx="48863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21" y="5508104"/>
            <a:ext cx="60483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/>
        </p:nvCxnSpPr>
        <p:spPr>
          <a:xfrm>
            <a:off x="188640" y="5724128"/>
            <a:ext cx="223224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2632"/>
          <a:stretch>
            <a:fillRect/>
          </a:stretch>
        </p:blipFill>
        <p:spPr bwMode="auto">
          <a:xfrm>
            <a:off x="0" y="395536"/>
            <a:ext cx="6679167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35496"/>
            <a:ext cx="4149080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嵌创建表，</a:t>
            </a:r>
            <a:r>
              <a:rPr lang="en-US" altLang="zh-CN" sz="1600" b="1" dirty="0" err="1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MySQL</a:t>
            </a:r>
            <a:r>
              <a:rPr lang="zh-CN" altLang="en-US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常见数据类型</a:t>
            </a:r>
            <a:endParaRPr lang="zh-CN" altLang="en-US" sz="16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07704"/>
            <a:ext cx="6741368" cy="12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7039"/>
          <a:stretch>
            <a:fillRect/>
          </a:stretch>
        </p:blipFill>
        <p:spPr bwMode="auto">
          <a:xfrm>
            <a:off x="2420888" y="467544"/>
            <a:ext cx="2852936" cy="132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419872"/>
            <a:ext cx="6858000" cy="1160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24" y="4788025"/>
            <a:ext cx="6552728" cy="91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084168"/>
            <a:ext cx="42862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4128"/>
          <a:stretch>
            <a:fillRect/>
          </a:stretch>
        </p:blipFill>
        <p:spPr bwMode="auto">
          <a:xfrm>
            <a:off x="0" y="0"/>
            <a:ext cx="6858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r="3968"/>
          <a:stretch>
            <a:fillRect/>
          </a:stretch>
        </p:blipFill>
        <p:spPr bwMode="auto">
          <a:xfrm>
            <a:off x="0" y="1835696"/>
            <a:ext cx="6741368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292080"/>
            <a:ext cx="6858000" cy="159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020272"/>
            <a:ext cx="6171292" cy="193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33" y="179512"/>
            <a:ext cx="655589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887" y="2448272"/>
            <a:ext cx="6742113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2267744"/>
            <a:ext cx="4149080" cy="338554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事务操作的流程</a:t>
            </a:r>
            <a:endParaRPr lang="zh-CN" altLang="en-US" sz="1600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0848" y="5076056"/>
            <a:ext cx="4149080" cy="1477328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5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15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5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1500" b="1" dirty="0" err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insert,update,delete</a:t>
            </a:r>
            <a:r>
              <a:rPr lang="zh-CN" altLang="en-US" sz="15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这些操作不会对硬盘进行修改，只有提交事务才是永久改变硬盘，保存数据</a:t>
            </a:r>
            <a:endParaRPr lang="en-US" altLang="zh-CN" sz="15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5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15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15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）回滚事务只是情况历史记录，不对硬盘进行操作，回滚事务会回到预先设置的保存点，如果没有则全部回滚</a:t>
            </a:r>
            <a:endParaRPr lang="zh-CN" altLang="en-US" sz="15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r="2438"/>
          <a:stretch>
            <a:fillRect/>
          </a:stretch>
        </p:blipFill>
        <p:spPr bwMode="auto">
          <a:xfrm>
            <a:off x="1" y="6761432"/>
            <a:ext cx="6857999" cy="112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448</Words>
  <Application>Microsoft Office PowerPoint</Application>
  <PresentationFormat>全屏显示(4:3)</PresentationFormat>
  <Paragraphs>27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Administrator</cp:lastModifiedBy>
  <cp:revision>98</cp:revision>
  <dcterms:modified xsi:type="dcterms:W3CDTF">2021-05-07T14:14:59Z</dcterms:modified>
</cp:coreProperties>
</file>